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Lato Bold" charset="1" panose="020F0502020204030203"/>
      <p:regular r:id="rId27"/>
    </p:embeddedFont>
    <p:embeddedFont>
      <p:font typeface="Lato" charset="1" panose="020F0502020204030203"/>
      <p:regular r:id="rId28"/>
    </p:embeddedFont>
    <p:embeddedFont>
      <p:font typeface="Chunk Five" charset="1" panose="00000500000000000000"/>
      <p:regular r:id="rId29"/>
    </p:embeddedFont>
    <p:embeddedFont>
      <p:font typeface="Lato Bold Italics" charset="1" panose="020F0502020204030203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2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9.jpeg" Type="http://schemas.openxmlformats.org/officeDocument/2006/relationships/image"/><Relationship Id="rId7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379271" y="4875558"/>
            <a:ext cx="5024518" cy="1788729"/>
          </a:xfrm>
          <a:custGeom>
            <a:avLst/>
            <a:gdLst/>
            <a:ahLst/>
            <a:cxnLst/>
            <a:rect r="r" b="b" t="t" l="l"/>
            <a:pathLst>
              <a:path h="1788729" w="5024518">
                <a:moveTo>
                  <a:pt x="0" y="0"/>
                </a:moveTo>
                <a:lnTo>
                  <a:pt x="5024518" y="0"/>
                </a:lnTo>
                <a:lnTo>
                  <a:pt x="5024518" y="1788729"/>
                </a:lnTo>
                <a:lnTo>
                  <a:pt x="0" y="178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818718" y="7054370"/>
            <a:ext cx="4585071" cy="2045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8"/>
              </a:lnSpc>
            </a:pPr>
            <a:r>
              <a:rPr lang="en-US" sz="3384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Deborah Valerino</a:t>
            </a:r>
          </a:p>
          <a:p>
            <a:pPr algn="l">
              <a:lnSpc>
                <a:spcPts val="3898"/>
              </a:lnSpc>
            </a:pPr>
            <a:r>
              <a:rPr lang="en-US" sz="278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Loan Officer</a:t>
            </a:r>
          </a:p>
          <a:p>
            <a:pPr algn="l">
              <a:lnSpc>
                <a:spcPts val="3898"/>
              </a:lnSpc>
            </a:pPr>
            <a:r>
              <a:rPr lang="en-US" sz="278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(585) 721-0456</a:t>
            </a:r>
          </a:p>
          <a:p>
            <a:pPr algn="l">
              <a:lnSpc>
                <a:spcPts val="3898"/>
              </a:lnSpc>
            </a:pPr>
            <a:r>
              <a:rPr lang="en-US" sz="278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dvalerino@evansbank.com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34609" y="7212515"/>
            <a:ext cx="3938142" cy="2045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8"/>
              </a:lnSpc>
            </a:pPr>
            <a:r>
              <a:rPr lang="en-US" sz="3384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Sheila Varnado</a:t>
            </a:r>
          </a:p>
          <a:p>
            <a:pPr algn="l">
              <a:lnSpc>
                <a:spcPts val="3892"/>
              </a:lnSpc>
            </a:pPr>
            <a:r>
              <a:rPr lang="en-US" sz="27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Associate Broker</a:t>
            </a:r>
          </a:p>
          <a:p>
            <a:pPr algn="l">
              <a:lnSpc>
                <a:spcPts val="3892"/>
              </a:lnSpc>
            </a:pPr>
            <a:r>
              <a:rPr lang="en-US" sz="27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585-371-2148</a:t>
            </a:r>
          </a:p>
          <a:p>
            <a:pPr algn="l">
              <a:lnSpc>
                <a:spcPts val="3892"/>
              </a:lnSpc>
            </a:pPr>
            <a:r>
              <a:rPr lang="en-US" sz="27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Svarnado57@gmail.com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56400" y="1551148"/>
            <a:ext cx="9375199" cy="1742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31"/>
              </a:lnSpc>
            </a:pPr>
            <a:r>
              <a:rPr lang="en-US" sz="12422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Home Buyer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26840" y="439859"/>
            <a:ext cx="4034320" cy="96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6"/>
              </a:lnSpc>
            </a:pPr>
            <a:r>
              <a:rPr lang="en-US" sz="560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First-Time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94550" y="3169429"/>
            <a:ext cx="7098899" cy="962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6"/>
              </a:lnSpc>
            </a:pPr>
            <a:r>
              <a:rPr lang="en-US" sz="560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Parent Group Meeting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209837" y="4751101"/>
            <a:ext cx="4192537" cy="1388778"/>
          </a:xfrm>
          <a:custGeom>
            <a:avLst/>
            <a:gdLst/>
            <a:ahLst/>
            <a:cxnLst/>
            <a:rect r="r" b="b" t="t" l="l"/>
            <a:pathLst>
              <a:path h="1388778" w="4192537">
                <a:moveTo>
                  <a:pt x="0" y="0"/>
                </a:moveTo>
                <a:lnTo>
                  <a:pt x="4192536" y="0"/>
                </a:lnTo>
                <a:lnTo>
                  <a:pt x="4192536" y="1388778"/>
                </a:lnTo>
                <a:lnTo>
                  <a:pt x="0" y="138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03050" y="2233265"/>
            <a:ext cx="4184950" cy="4184950"/>
          </a:xfrm>
          <a:custGeom>
            <a:avLst/>
            <a:gdLst/>
            <a:ahLst/>
            <a:cxnLst/>
            <a:rect r="r" b="b" t="t" l="l"/>
            <a:pathLst>
              <a:path h="4184950" w="4184950">
                <a:moveTo>
                  <a:pt x="0" y="0"/>
                </a:moveTo>
                <a:lnTo>
                  <a:pt x="4184950" y="0"/>
                </a:lnTo>
                <a:lnTo>
                  <a:pt x="4184950" y="4184950"/>
                </a:lnTo>
                <a:lnTo>
                  <a:pt x="0" y="418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44784" y="762000"/>
            <a:ext cx="9998431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Loan Pre-Qualification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10236" y="4720110"/>
            <a:ext cx="4172603" cy="2086302"/>
            <a:chOff x="0" y="0"/>
            <a:chExt cx="5563471" cy="2781735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5563471" cy="2781735"/>
              <a:chOff x="0" y="0"/>
              <a:chExt cx="812800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8128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698500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420062" y="1093476"/>
              <a:ext cx="3781800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Pre-Qualification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498312" y="4720110"/>
            <a:ext cx="4172603" cy="2086302"/>
            <a:chOff x="0" y="0"/>
            <a:chExt cx="5563471" cy="2781735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563471" cy="2781735"/>
              <a:chOff x="0" y="0"/>
              <a:chExt cx="812800" cy="4064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8128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698500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420062" y="1093476"/>
              <a:ext cx="3781800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Credit Evalutation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3842349" y="4720110"/>
            <a:ext cx="4172603" cy="2086302"/>
            <a:chOff x="0" y="0"/>
            <a:chExt cx="5563471" cy="2781735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5563471" cy="2781735"/>
              <a:chOff x="0" y="0"/>
              <a:chExt cx="812800" cy="4064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8128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698500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420062" y="1093476"/>
              <a:ext cx="3781800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Loan Programs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5154274" y="4720110"/>
            <a:ext cx="4172603" cy="2086302"/>
            <a:chOff x="0" y="0"/>
            <a:chExt cx="5563471" cy="2781735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5563471" cy="2781735"/>
              <a:chOff x="0" y="0"/>
              <a:chExt cx="812800" cy="4064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8128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698500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226194" y="1093476"/>
              <a:ext cx="4411870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Loan Documentation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03050" y="2233265"/>
            <a:ext cx="4184950" cy="4184950"/>
          </a:xfrm>
          <a:custGeom>
            <a:avLst/>
            <a:gdLst/>
            <a:ahLst/>
            <a:cxnLst/>
            <a:rect r="r" b="b" t="t" l="l"/>
            <a:pathLst>
              <a:path h="4184950" w="4184950">
                <a:moveTo>
                  <a:pt x="0" y="0"/>
                </a:moveTo>
                <a:lnTo>
                  <a:pt x="4184950" y="0"/>
                </a:lnTo>
                <a:lnTo>
                  <a:pt x="4184950" y="4184950"/>
                </a:lnTo>
                <a:lnTo>
                  <a:pt x="0" y="418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44784" y="762000"/>
            <a:ext cx="9998431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Pre-Qualification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728000"/>
            <a:ext cx="16230600" cy="3957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Personal information: Full name, contact details, date of birth, Social Security number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Employment details: Current employer, job title, income amount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Income verification: Gross monthly income, paystubs (may not be required for pre-qualification)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Debt information: Monthly payments on credit cards, student loans, car loans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Asset information: Bank account balances, retirement accounts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Housing details: Estimated purchase price, desired down payment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Credit history: Credit score, recent credit inquiries </a:t>
            </a:r>
          </a:p>
          <a:p>
            <a:pPr algn="l">
              <a:lnSpc>
                <a:spcPts val="3919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03050" y="2233265"/>
            <a:ext cx="4184950" cy="4184950"/>
          </a:xfrm>
          <a:custGeom>
            <a:avLst/>
            <a:gdLst/>
            <a:ahLst/>
            <a:cxnLst/>
            <a:rect r="r" b="b" t="t" l="l"/>
            <a:pathLst>
              <a:path h="4184950" w="4184950">
                <a:moveTo>
                  <a:pt x="0" y="0"/>
                </a:moveTo>
                <a:lnTo>
                  <a:pt x="4184950" y="0"/>
                </a:lnTo>
                <a:lnTo>
                  <a:pt x="4184950" y="4184950"/>
                </a:lnTo>
                <a:lnTo>
                  <a:pt x="0" y="418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44784" y="762000"/>
            <a:ext cx="9998431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Loan Documentation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728000"/>
            <a:ext cx="16230600" cy="247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Last 2 years W'2s or 1099's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One month current paystubs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self employed, will request the last two years of Federal tax returns only, all pages, all schedules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Last two months,  all pages of any checking account statements 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Last quarterly statements of any retirement accounts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03050" y="0"/>
            <a:ext cx="4184950" cy="4184950"/>
          </a:xfrm>
          <a:custGeom>
            <a:avLst/>
            <a:gdLst/>
            <a:ahLst/>
            <a:cxnLst/>
            <a:rect r="r" b="b" t="t" l="l"/>
            <a:pathLst>
              <a:path h="4184950" w="4184950">
                <a:moveTo>
                  <a:pt x="0" y="0"/>
                </a:moveTo>
                <a:lnTo>
                  <a:pt x="4184950" y="0"/>
                </a:lnTo>
                <a:lnTo>
                  <a:pt x="4184950" y="4184950"/>
                </a:lnTo>
                <a:lnTo>
                  <a:pt x="0" y="418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84580" y="890830"/>
            <a:ext cx="3249284" cy="2475364"/>
          </a:xfrm>
          <a:custGeom>
            <a:avLst/>
            <a:gdLst/>
            <a:ahLst/>
            <a:cxnLst/>
            <a:rect r="r" b="b" t="t" l="l"/>
            <a:pathLst>
              <a:path h="2475364" w="3249284">
                <a:moveTo>
                  <a:pt x="0" y="0"/>
                </a:moveTo>
                <a:lnTo>
                  <a:pt x="3249284" y="0"/>
                </a:lnTo>
                <a:lnTo>
                  <a:pt x="3249284" y="2475363"/>
                </a:lnTo>
                <a:lnTo>
                  <a:pt x="0" y="2475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72463" y="1825775"/>
            <a:ext cx="8546914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Let’s Talk CREDIT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7305" y="2737543"/>
            <a:ext cx="2346096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53401" y="3842097"/>
            <a:ext cx="756666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>
                <a:solidFill>
                  <a:srgbClr val="F7911F"/>
                </a:solidFill>
                <a:latin typeface="Lato"/>
                <a:ea typeface="Lato"/>
                <a:cs typeface="Lato"/>
                <a:sym typeface="Lato"/>
              </a:rPr>
              <a:t>Why does Credit matter?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3445" y="4969419"/>
            <a:ext cx="2933816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53401" y="5915419"/>
            <a:ext cx="842088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>
                <a:solidFill>
                  <a:srgbClr val="F7911F"/>
                </a:solidFill>
                <a:latin typeface="Lato"/>
                <a:ea typeface="Lato"/>
                <a:cs typeface="Lato"/>
                <a:sym typeface="Lato"/>
              </a:rPr>
              <a:t>Credit Scores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6521" y="7201294"/>
            <a:ext cx="2727664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19713" y="8144072"/>
            <a:ext cx="756666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>
                <a:solidFill>
                  <a:srgbClr val="F7911F"/>
                </a:solidFill>
                <a:latin typeface="Lato"/>
                <a:ea typeface="Lato"/>
                <a:cs typeface="Lato"/>
                <a:sym typeface="Lato"/>
              </a:rPr>
              <a:t>Credit Bureaus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99055" y="3701415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96600" y="4146000"/>
            <a:ext cx="15862700" cy="2863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2168" indent="-551084" lvl="1">
              <a:lnSpc>
                <a:spcPts val="7657"/>
              </a:lnSpc>
              <a:buFont typeface="Arial"/>
              <a:buChar char="•"/>
            </a:pPr>
            <a:r>
              <a:rPr lang="en-US" sz="5104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Shows lenders how responsible you are with money</a:t>
            </a:r>
          </a:p>
          <a:p>
            <a:pPr algn="l" marL="1102168" indent="-551084" lvl="1">
              <a:lnSpc>
                <a:spcPts val="7657"/>
              </a:lnSpc>
              <a:buFont typeface="Arial"/>
              <a:buChar char="•"/>
            </a:pPr>
            <a:r>
              <a:rPr lang="en-US" sz="5104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Allows you to access loans, credit cards, etc</a:t>
            </a:r>
          </a:p>
          <a:p>
            <a:pPr algn="l" marL="1102168" indent="-551084" lvl="1">
              <a:lnSpc>
                <a:spcPts val="7657"/>
              </a:lnSpc>
              <a:buFont typeface="Arial"/>
              <a:buChar char="•"/>
            </a:pPr>
            <a:r>
              <a:rPr lang="en-US" sz="5104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The bottom line...it’s easier to borrow money!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36276" y="1849280"/>
            <a:ext cx="7566660" cy="2457056"/>
            <a:chOff x="0" y="0"/>
            <a:chExt cx="10088880" cy="327607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28650"/>
              <a:ext cx="3128128" cy="3904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706"/>
                </a:lnSpc>
              </a:pPr>
              <a:r>
                <a:rPr lang="en-US" sz="16218">
                  <a:solidFill>
                    <a:srgbClr val="E6E6E7"/>
                  </a:solidFill>
                  <a:latin typeface="Chunk Five"/>
                  <a:ea typeface="Chunk Five"/>
                  <a:cs typeface="Chunk Five"/>
                  <a:sym typeface="Chunk Five"/>
                </a:rPr>
                <a:t>01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237675"/>
              <a:ext cx="10088880" cy="116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500"/>
                </a:lnSpc>
              </a:pPr>
              <a:r>
                <a:rPr lang="en-US" sz="5000" b="true">
                  <a:solidFill>
                    <a:srgbClr val="F7911F"/>
                  </a:solidFill>
                  <a:latin typeface="Lato Bold"/>
                  <a:ea typeface="Lato Bold"/>
                  <a:cs typeface="Lato Bold"/>
                  <a:sym typeface="Lato Bold"/>
                </a:rPr>
                <a:t>Why does Credit Matter?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99055" y="3701415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7994" y="3846563"/>
            <a:ext cx="12166569" cy="603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3"/>
              </a:lnSpc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Good Credit...</a:t>
            </a:r>
          </a:p>
          <a:p>
            <a:pPr algn="l" marL="845356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Lower interest rates</a:t>
            </a:r>
          </a:p>
          <a:p>
            <a:pPr algn="l" marL="845356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Better loan terms</a:t>
            </a:r>
          </a:p>
          <a:p>
            <a:pPr algn="l" marL="845356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Less expensive borrowing costs over time</a:t>
            </a:r>
          </a:p>
          <a:p>
            <a:pPr algn="l">
              <a:lnSpc>
                <a:spcPts val="1073"/>
              </a:lnSpc>
            </a:pPr>
          </a:p>
          <a:p>
            <a:pPr algn="l">
              <a:lnSpc>
                <a:spcPts val="5873"/>
              </a:lnSpc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Bad Credit...</a:t>
            </a:r>
          </a:p>
          <a:p>
            <a:pPr algn="l" marL="845356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Difficult to borrow money (for any purpose)</a:t>
            </a:r>
          </a:p>
          <a:p>
            <a:pPr algn="l" marL="845356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Higher interest rates</a:t>
            </a:r>
          </a:p>
          <a:p>
            <a:pPr algn="l" marL="845356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Denials for Credit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6276" y="1220630"/>
            <a:ext cx="2783437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6276" y="2739437"/>
            <a:ext cx="793016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 b="true">
                <a:solidFill>
                  <a:srgbClr val="F7911F"/>
                </a:solidFill>
                <a:latin typeface="Lato Bold"/>
                <a:ea typeface="Lato Bold"/>
                <a:cs typeface="Lato Bold"/>
                <a:sym typeface="Lato Bold"/>
              </a:rPr>
              <a:t>Credit Scores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99055" y="3701415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683467" y="2221272"/>
            <a:ext cx="10427804" cy="7279259"/>
          </a:xfrm>
          <a:custGeom>
            <a:avLst/>
            <a:gdLst/>
            <a:ahLst/>
            <a:cxnLst/>
            <a:rect r="r" b="b" t="t" l="l"/>
            <a:pathLst>
              <a:path h="7279259" w="10427804">
                <a:moveTo>
                  <a:pt x="0" y="0"/>
                </a:moveTo>
                <a:lnTo>
                  <a:pt x="10427804" y="0"/>
                </a:lnTo>
                <a:lnTo>
                  <a:pt x="10427804" y="7279259"/>
                </a:lnTo>
                <a:lnTo>
                  <a:pt x="0" y="7279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884" t="-5285" r="-15782" b="-3229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36276" y="1220630"/>
            <a:ext cx="2783437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6276" y="2739437"/>
            <a:ext cx="793016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 b="true">
                <a:solidFill>
                  <a:srgbClr val="F7911F"/>
                </a:solidFill>
                <a:latin typeface="Lato Bold"/>
                <a:ea typeface="Lato Bold"/>
                <a:cs typeface="Lato Bold"/>
                <a:sym typeface="Lato Bold"/>
              </a:rPr>
              <a:t>Credit Scores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99055" y="3701415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7994" y="3846563"/>
            <a:ext cx="12166569" cy="516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3"/>
              </a:lnSpc>
            </a:pPr>
            <a:r>
              <a:rPr lang="en-US" sz="3915" b="true">
                <a:solidFill>
                  <a:srgbClr val="7E8489"/>
                </a:solidFill>
                <a:latin typeface="Lato Bold"/>
                <a:ea typeface="Lato Bold"/>
                <a:cs typeface="Lato Bold"/>
                <a:sym typeface="Lato Bold"/>
              </a:rPr>
              <a:t>Soft Pulls vs Hard Pulls</a:t>
            </a:r>
          </a:p>
          <a:p>
            <a:pPr algn="l" marL="845355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Soft Pulls</a:t>
            </a:r>
          </a:p>
          <a:p>
            <a:pPr algn="l" marL="1690711" indent="-563570" lvl="2">
              <a:lnSpc>
                <a:spcPts val="5873"/>
              </a:lnSpc>
              <a:buFont typeface="Arial"/>
              <a:buChar char="⚬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Does not hurt credit</a:t>
            </a:r>
          </a:p>
          <a:p>
            <a:pPr algn="l" marL="1690711" indent="-563570" lvl="2">
              <a:lnSpc>
                <a:spcPts val="5873"/>
              </a:lnSpc>
              <a:buFont typeface="Arial"/>
              <a:buChar char="⚬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Pulled from </a:t>
            </a: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one bureau</a:t>
            </a:r>
          </a:p>
          <a:p>
            <a:pPr algn="l" marL="845355" indent="-422678" lvl="1">
              <a:lnSpc>
                <a:spcPts val="5873"/>
              </a:lnSpc>
              <a:buFont typeface="Arial"/>
              <a:buChar char="•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Hard Pulls</a:t>
            </a:r>
          </a:p>
          <a:p>
            <a:pPr algn="l" marL="1690711" indent="-563570" lvl="2">
              <a:lnSpc>
                <a:spcPts val="5873"/>
              </a:lnSpc>
              <a:buFont typeface="Arial"/>
              <a:buChar char="⚬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Impacts Credit</a:t>
            </a:r>
          </a:p>
          <a:p>
            <a:pPr algn="l" marL="1690711" indent="-563570" lvl="2">
              <a:lnSpc>
                <a:spcPts val="5873"/>
              </a:lnSpc>
              <a:buFont typeface="Arial"/>
              <a:buChar char="⚬"/>
            </a:pP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391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ulled from all 3 bureaus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6276" y="1220630"/>
            <a:ext cx="2783437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6276" y="2739437"/>
            <a:ext cx="793016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 b="true">
                <a:solidFill>
                  <a:srgbClr val="F7911F"/>
                </a:solidFill>
                <a:latin typeface="Lato Bold"/>
                <a:ea typeface="Lato Bold"/>
                <a:cs typeface="Lato Bold"/>
                <a:sym typeface="Lato Bold"/>
              </a:rPr>
              <a:t>Credit Scores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99055" y="3701415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96600" y="3688795"/>
            <a:ext cx="16644229" cy="2533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2630" indent="-486315" lvl="1">
              <a:lnSpc>
                <a:spcPts val="6757"/>
              </a:lnSpc>
              <a:buFont typeface="Arial"/>
              <a:buChar char="•"/>
            </a:pPr>
            <a:r>
              <a:rPr lang="en-US" sz="450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an organization that collects and maintains information about a person's credit history</a:t>
            </a:r>
          </a:p>
          <a:p>
            <a:pPr algn="l" marL="972630" indent="-486315" lvl="1">
              <a:lnSpc>
                <a:spcPts val="6757"/>
              </a:lnSpc>
              <a:buFont typeface="Arial"/>
              <a:buChar char="•"/>
            </a:pPr>
            <a:r>
              <a:rPr lang="en-US" sz="4505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provide credit reports to lenders, creditors, and consumers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555194" y="6647231"/>
            <a:ext cx="11177612" cy="3167168"/>
            <a:chOff x="0" y="0"/>
            <a:chExt cx="14903483" cy="422289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652417" y="0"/>
              <a:ext cx="4222890" cy="4222890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911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666505" y="0"/>
              <a:ext cx="4222890" cy="4222890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911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0680593" y="0"/>
              <a:ext cx="4222890" cy="4222890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911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0" y="1493740"/>
              <a:ext cx="5381271" cy="902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1"/>
                </a:lnSpc>
              </a:pPr>
              <a:r>
                <a:rPr lang="en-US" sz="388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Equifax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5228232" y="1493740"/>
              <a:ext cx="5381271" cy="902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1"/>
                </a:lnSpc>
              </a:pPr>
              <a:r>
                <a:rPr lang="en-US" sz="388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Experian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1019125" y="1493740"/>
              <a:ext cx="3728542" cy="902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21"/>
                </a:lnSpc>
              </a:pPr>
              <a:r>
                <a:rPr lang="en-US" sz="388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Trans Union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713110" y="464261"/>
            <a:ext cx="6030464" cy="2613548"/>
            <a:chOff x="0" y="0"/>
            <a:chExt cx="1588270" cy="6883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88270" cy="688342"/>
            </a:xfrm>
            <a:custGeom>
              <a:avLst/>
              <a:gdLst/>
              <a:ahLst/>
              <a:cxnLst/>
              <a:rect r="r" b="b" t="t" l="l"/>
              <a:pathLst>
                <a:path h="688342" w="1588270">
                  <a:moveTo>
                    <a:pt x="0" y="0"/>
                  </a:moveTo>
                  <a:lnTo>
                    <a:pt x="1588270" y="0"/>
                  </a:lnTo>
                  <a:lnTo>
                    <a:pt x="1588270" y="688342"/>
                  </a:lnTo>
                  <a:lnTo>
                    <a:pt x="0" y="688342"/>
                  </a:lnTo>
                  <a:close/>
                </a:path>
              </a:pathLst>
            </a:custGeom>
            <a:solidFill>
              <a:srgbClr val="F7911F">
                <a:alpha val="4000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588270" cy="726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236276" y="1220630"/>
            <a:ext cx="2594554" cy="308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06"/>
              </a:lnSpc>
            </a:pPr>
            <a:r>
              <a:rPr lang="en-US" sz="16218">
                <a:solidFill>
                  <a:srgbClr val="E6E6E7"/>
                </a:solidFill>
                <a:latin typeface="Chunk Five"/>
                <a:ea typeface="Chunk Five"/>
                <a:cs typeface="Chunk Five"/>
                <a:sym typeface="Chunk Five"/>
              </a:rPr>
              <a:t>03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6276" y="2739437"/>
            <a:ext cx="756666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5000">
                <a:solidFill>
                  <a:srgbClr val="F7911F"/>
                </a:solidFill>
                <a:latin typeface="Lato"/>
                <a:ea typeface="Lato"/>
                <a:cs typeface="Lato"/>
                <a:sym typeface="Lato"/>
              </a:rPr>
              <a:t>Credit Bureaus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978461" y="934974"/>
            <a:ext cx="5499763" cy="159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3"/>
              </a:lnSpc>
            </a:pPr>
            <a:r>
              <a:rPr lang="en-US" sz="28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Get a free credit report online</a:t>
            </a:r>
          </a:p>
          <a:p>
            <a:pPr algn="ctr">
              <a:lnSpc>
                <a:spcPts val="4293"/>
              </a:lnSpc>
            </a:pPr>
            <a:r>
              <a:rPr lang="en-US" sz="28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annualcreditreport.com or </a:t>
            </a:r>
          </a:p>
          <a:p>
            <a:pPr algn="ctr">
              <a:lnSpc>
                <a:spcPts val="4293"/>
              </a:lnSpc>
            </a:pPr>
            <a:r>
              <a:rPr lang="en-US" sz="28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call 1-877-322-8228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744702" y="3600450"/>
            <a:ext cx="12798596" cy="3086100"/>
            <a:chOff x="0" y="0"/>
            <a:chExt cx="17064794" cy="411480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770153"/>
                    </a:lnTo>
                    <a:cubicBezTo>
                      <a:pt x="812800" y="781464"/>
                      <a:pt x="808307" y="792311"/>
                      <a:pt x="800309" y="800309"/>
                    </a:cubicBezTo>
                    <a:cubicBezTo>
                      <a:pt x="792311" y="808307"/>
                      <a:pt x="781464" y="812800"/>
                      <a:pt x="770153" y="812800"/>
                    </a:cubicBezTo>
                    <a:lnTo>
                      <a:pt x="42647" y="812800"/>
                    </a:lnTo>
                    <a:cubicBezTo>
                      <a:pt x="31336" y="812800"/>
                      <a:pt x="20489" y="808307"/>
                      <a:pt x="12491" y="800309"/>
                    </a:cubicBezTo>
                    <a:cubicBezTo>
                      <a:pt x="4493" y="792311"/>
                      <a:pt x="0" y="781464"/>
                      <a:pt x="0" y="7701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2949994" y="0"/>
              <a:ext cx="4114800" cy="4114800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770153"/>
                    </a:lnTo>
                    <a:cubicBezTo>
                      <a:pt x="812800" y="781464"/>
                      <a:pt x="808307" y="792311"/>
                      <a:pt x="800309" y="800309"/>
                    </a:cubicBezTo>
                    <a:cubicBezTo>
                      <a:pt x="792311" y="808307"/>
                      <a:pt x="781464" y="812800"/>
                      <a:pt x="770153" y="812800"/>
                    </a:cubicBezTo>
                    <a:lnTo>
                      <a:pt x="42647" y="812800"/>
                    </a:lnTo>
                    <a:cubicBezTo>
                      <a:pt x="31336" y="812800"/>
                      <a:pt x="20489" y="808307"/>
                      <a:pt x="12491" y="800309"/>
                    </a:cubicBezTo>
                    <a:cubicBezTo>
                      <a:pt x="4493" y="792311"/>
                      <a:pt x="0" y="781464"/>
                      <a:pt x="0" y="7701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4316665" y="0"/>
              <a:ext cx="4114800" cy="411480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770153"/>
                    </a:lnTo>
                    <a:cubicBezTo>
                      <a:pt x="812800" y="781464"/>
                      <a:pt x="808307" y="792311"/>
                      <a:pt x="800309" y="800309"/>
                    </a:cubicBezTo>
                    <a:cubicBezTo>
                      <a:pt x="792311" y="808307"/>
                      <a:pt x="781464" y="812800"/>
                      <a:pt x="770153" y="812800"/>
                    </a:cubicBezTo>
                    <a:lnTo>
                      <a:pt x="42647" y="812800"/>
                    </a:lnTo>
                    <a:cubicBezTo>
                      <a:pt x="31336" y="812800"/>
                      <a:pt x="20489" y="808307"/>
                      <a:pt x="12491" y="800309"/>
                    </a:cubicBezTo>
                    <a:cubicBezTo>
                      <a:pt x="4493" y="792311"/>
                      <a:pt x="0" y="781464"/>
                      <a:pt x="0" y="7701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8633329" y="0"/>
              <a:ext cx="4114800" cy="411480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770153"/>
                    </a:lnTo>
                    <a:cubicBezTo>
                      <a:pt x="812800" y="781464"/>
                      <a:pt x="808307" y="792311"/>
                      <a:pt x="800309" y="800309"/>
                    </a:cubicBezTo>
                    <a:cubicBezTo>
                      <a:pt x="792311" y="808307"/>
                      <a:pt x="781464" y="812800"/>
                      <a:pt x="770153" y="812800"/>
                    </a:cubicBezTo>
                    <a:lnTo>
                      <a:pt x="42647" y="812800"/>
                    </a:lnTo>
                    <a:cubicBezTo>
                      <a:pt x="31336" y="812800"/>
                      <a:pt x="20489" y="808307"/>
                      <a:pt x="12491" y="800309"/>
                    </a:cubicBezTo>
                    <a:cubicBezTo>
                      <a:pt x="4493" y="792311"/>
                      <a:pt x="0" y="781464"/>
                      <a:pt x="0" y="7701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F7911F">
                  <a:alpha val="49804"/>
                </a:srgbClr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12557650" y="4470400"/>
            <a:ext cx="2836350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Grants/</a:t>
            </a:r>
          </a:p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Lendor Credit/</a:t>
            </a:r>
          </a:p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Specialty Programs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4103050" y="2233265"/>
            <a:ext cx="4184950" cy="4184950"/>
          </a:xfrm>
          <a:custGeom>
            <a:avLst/>
            <a:gdLst/>
            <a:ahLst/>
            <a:cxnLst/>
            <a:rect r="r" b="b" t="t" l="l"/>
            <a:pathLst>
              <a:path h="4184950" w="4184950">
                <a:moveTo>
                  <a:pt x="0" y="0"/>
                </a:moveTo>
                <a:lnTo>
                  <a:pt x="4184950" y="0"/>
                </a:lnTo>
                <a:lnTo>
                  <a:pt x="4184950" y="4184950"/>
                </a:lnTo>
                <a:lnTo>
                  <a:pt x="0" y="418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878363" y="4908550"/>
            <a:ext cx="283635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Conventional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03515" y="4908550"/>
            <a:ext cx="283635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VA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904663" y="4908550"/>
            <a:ext cx="330890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FHA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144784" y="762000"/>
            <a:ext cx="9998431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Mortgage Options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4762961" cy="4762961"/>
          </a:xfrm>
          <a:custGeom>
            <a:avLst/>
            <a:gdLst/>
            <a:ahLst/>
            <a:cxnLst/>
            <a:rect r="r" b="b" t="t" l="l"/>
            <a:pathLst>
              <a:path h="4762961" w="4762961">
                <a:moveTo>
                  <a:pt x="0" y="0"/>
                </a:moveTo>
                <a:lnTo>
                  <a:pt x="4762961" y="0"/>
                </a:lnTo>
                <a:lnTo>
                  <a:pt x="4762961" y="4762961"/>
                </a:lnTo>
                <a:lnTo>
                  <a:pt x="0" y="4762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783329" y="4540568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429846" y="3171713"/>
            <a:ext cx="9997743" cy="3311752"/>
          </a:xfrm>
          <a:custGeom>
            <a:avLst/>
            <a:gdLst/>
            <a:ahLst/>
            <a:cxnLst/>
            <a:rect r="r" b="b" t="t" l="l"/>
            <a:pathLst>
              <a:path h="3311752" w="9997743">
                <a:moveTo>
                  <a:pt x="0" y="0"/>
                </a:moveTo>
                <a:lnTo>
                  <a:pt x="9997743" y="0"/>
                </a:lnTo>
                <a:lnTo>
                  <a:pt x="9997743" y="3311753"/>
                </a:lnTo>
                <a:lnTo>
                  <a:pt x="0" y="33117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12744" y="-997585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15118" y="990375"/>
            <a:ext cx="11457764" cy="485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90"/>
              </a:lnSpc>
            </a:pPr>
            <a:r>
              <a:rPr lang="en-US" sz="25636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Q &amp; 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12488" y="5565713"/>
            <a:ext cx="7063025" cy="139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5"/>
              </a:lnSpc>
            </a:pPr>
            <a:r>
              <a:rPr lang="en-US" sz="3743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Please raise your virtual hand or enter your question in the chat!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477876" y="-1157605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615018" y="4674117"/>
            <a:ext cx="12788771" cy="4195243"/>
            <a:chOff x="0" y="0"/>
            <a:chExt cx="17051695" cy="559365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352337" y="268589"/>
              <a:ext cx="6699358" cy="2384971"/>
            </a:xfrm>
            <a:custGeom>
              <a:avLst/>
              <a:gdLst/>
              <a:ahLst/>
              <a:cxnLst/>
              <a:rect r="r" b="b" t="t" l="l"/>
              <a:pathLst>
                <a:path h="2384971" w="6699358">
                  <a:moveTo>
                    <a:pt x="0" y="0"/>
                  </a:moveTo>
                  <a:lnTo>
                    <a:pt x="6699358" y="0"/>
                  </a:lnTo>
                  <a:lnTo>
                    <a:pt x="6699358" y="2384971"/>
                  </a:lnTo>
                  <a:lnTo>
                    <a:pt x="0" y="238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0938267" y="2888247"/>
              <a:ext cx="6113428" cy="27054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38"/>
                </a:lnSpc>
              </a:pPr>
              <a:r>
                <a:rPr lang="en-US" sz="3384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Deborah Valerino</a:t>
              </a:r>
            </a:p>
            <a:p>
              <a:pPr algn="l">
                <a:lnSpc>
                  <a:spcPts val="3898"/>
                </a:lnSpc>
              </a:pPr>
              <a:r>
                <a:rPr lang="en-US" sz="2784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Loan Officer</a:t>
              </a:r>
            </a:p>
            <a:p>
              <a:pPr algn="l">
                <a:lnSpc>
                  <a:spcPts val="3898"/>
                </a:lnSpc>
              </a:pPr>
              <a:r>
                <a:rPr lang="en-US" sz="2784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(585) 721-0456</a:t>
              </a:r>
            </a:p>
            <a:p>
              <a:pPr algn="l">
                <a:lnSpc>
                  <a:spcPts val="3898"/>
                </a:lnSpc>
              </a:pPr>
              <a:r>
                <a:rPr lang="en-US" sz="2784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dvalerino@evansbank.com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010748" cy="2653560"/>
            </a:xfrm>
            <a:custGeom>
              <a:avLst/>
              <a:gdLst/>
              <a:ahLst/>
              <a:cxnLst/>
              <a:rect r="r" b="b" t="t" l="l"/>
              <a:pathLst>
                <a:path h="2653560" w="8010748">
                  <a:moveTo>
                    <a:pt x="0" y="0"/>
                  </a:moveTo>
                  <a:lnTo>
                    <a:pt x="8010748" y="0"/>
                  </a:lnTo>
                  <a:lnTo>
                    <a:pt x="8010748" y="2653560"/>
                  </a:lnTo>
                  <a:lnTo>
                    <a:pt x="0" y="2653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226121" y="2888169"/>
              <a:ext cx="5250856" cy="27054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38"/>
                </a:lnSpc>
              </a:pPr>
              <a:r>
                <a:rPr lang="en-US" sz="3384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Sheila Varnado</a:t>
              </a:r>
            </a:p>
            <a:p>
              <a:pPr algn="l">
                <a:lnSpc>
                  <a:spcPts val="3892"/>
                </a:lnSpc>
              </a:pPr>
              <a:r>
                <a:rPr lang="en-US" sz="278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Associate Broker</a:t>
              </a:r>
            </a:p>
            <a:p>
              <a:pPr algn="l">
                <a:lnSpc>
                  <a:spcPts val="3892"/>
                </a:lnSpc>
              </a:pPr>
              <a:r>
                <a:rPr lang="en-US" sz="278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585-371-2148</a:t>
              </a:r>
            </a:p>
            <a:p>
              <a:pPr algn="l">
                <a:lnSpc>
                  <a:spcPts val="3892"/>
                </a:lnSpc>
              </a:pPr>
              <a:r>
                <a:rPr lang="en-US" sz="278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Svarnado57@gmail.com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785242" y="685800"/>
            <a:ext cx="6717516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Thank You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42341" y="2295525"/>
            <a:ext cx="10203318" cy="1965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9"/>
              </a:lnSpc>
            </a:pPr>
            <a:r>
              <a:rPr lang="en-US" sz="3532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Please feel free reach out,</a:t>
            </a:r>
          </a:p>
          <a:p>
            <a:pPr algn="ctr">
              <a:lnSpc>
                <a:spcPts val="5299"/>
              </a:lnSpc>
            </a:pPr>
            <a:r>
              <a:rPr lang="en-US" sz="3532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we would be happy to help you with the</a:t>
            </a:r>
          </a:p>
          <a:p>
            <a:pPr algn="ctr">
              <a:lnSpc>
                <a:spcPts val="5299"/>
              </a:lnSpc>
            </a:pPr>
            <a:r>
              <a:rPr lang="en-US" sz="3532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 real estate/loan process!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56346" y="4015306"/>
            <a:ext cx="14905497" cy="352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 Budgeting For a Home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 Working with a Trusted Lender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 Pre- Qualification Letter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• TRUSTED Real Estate Agent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783329" y="4540568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117443" y="4358119"/>
            <a:ext cx="7141857" cy="2940223"/>
            <a:chOff x="0" y="0"/>
            <a:chExt cx="9522476" cy="392029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/>
            <a:srcRect l="0" t="30898" r="0" b="7367"/>
            <a:stretch>
              <a:fillRect/>
            </a:stretch>
          </p:blipFill>
          <p:spPr>
            <a:xfrm flipH="false" flipV="false">
              <a:off x="0" y="0"/>
              <a:ext cx="9522476" cy="3920298"/>
            </a:xfrm>
            <a:prstGeom prst="rect">
              <a:avLst/>
            </a:prstGeom>
          </p:spPr>
        </p:pic>
      </p:grpSp>
      <p:sp>
        <p:nvSpPr>
          <p:cNvPr name="Freeform 12" id="12"/>
          <p:cNvSpPr/>
          <p:nvPr/>
        </p:nvSpPr>
        <p:spPr>
          <a:xfrm flipH="false" flipV="false" rot="0">
            <a:off x="619676" y="734827"/>
            <a:ext cx="3570928" cy="1182870"/>
          </a:xfrm>
          <a:custGeom>
            <a:avLst/>
            <a:gdLst/>
            <a:ahLst/>
            <a:cxnLst/>
            <a:rect r="r" b="b" t="t" l="l"/>
            <a:pathLst>
              <a:path h="1182870" w="3570928">
                <a:moveTo>
                  <a:pt x="0" y="0"/>
                </a:moveTo>
                <a:lnTo>
                  <a:pt x="3570929" y="0"/>
                </a:lnTo>
                <a:lnTo>
                  <a:pt x="3570929" y="1182870"/>
                </a:lnTo>
                <a:lnTo>
                  <a:pt x="0" y="11828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0372" y="3010670"/>
            <a:ext cx="13997455" cy="1109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27"/>
              </a:lnSpc>
            </a:pPr>
            <a:r>
              <a:rPr lang="en-US" sz="7872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The Home Buying Process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7E848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29391" y="2606853"/>
            <a:ext cx="17029217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u="sng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Building Your Home Buying Team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103050" y="1841528"/>
            <a:ext cx="4184950" cy="4184950"/>
          </a:xfrm>
          <a:custGeom>
            <a:avLst/>
            <a:gdLst/>
            <a:ahLst/>
            <a:cxnLst/>
            <a:rect r="r" b="b" t="t" l="l"/>
            <a:pathLst>
              <a:path h="4184950" w="4184950">
                <a:moveTo>
                  <a:pt x="0" y="0"/>
                </a:moveTo>
                <a:lnTo>
                  <a:pt x="4184950" y="0"/>
                </a:lnTo>
                <a:lnTo>
                  <a:pt x="4184950" y="4184950"/>
                </a:lnTo>
                <a:lnTo>
                  <a:pt x="0" y="4184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025144" y="4901486"/>
            <a:ext cx="2024933" cy="1693350"/>
          </a:xfrm>
          <a:custGeom>
            <a:avLst/>
            <a:gdLst/>
            <a:ahLst/>
            <a:cxnLst/>
            <a:rect r="r" b="b" t="t" l="l"/>
            <a:pathLst>
              <a:path h="1693350" w="2024933">
                <a:moveTo>
                  <a:pt x="0" y="0"/>
                </a:moveTo>
                <a:lnTo>
                  <a:pt x="2024933" y="0"/>
                </a:lnTo>
                <a:lnTo>
                  <a:pt x="2024933" y="1693350"/>
                </a:lnTo>
                <a:lnTo>
                  <a:pt x="0" y="1693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8130" y="4742177"/>
            <a:ext cx="2079723" cy="1788561"/>
          </a:xfrm>
          <a:custGeom>
            <a:avLst/>
            <a:gdLst/>
            <a:ahLst/>
            <a:cxnLst/>
            <a:rect r="r" b="b" t="t" l="l"/>
            <a:pathLst>
              <a:path h="1788561" w="2079723">
                <a:moveTo>
                  <a:pt x="0" y="0"/>
                </a:moveTo>
                <a:lnTo>
                  <a:pt x="2079722" y="0"/>
                </a:lnTo>
                <a:lnTo>
                  <a:pt x="2079722" y="1788562"/>
                </a:lnTo>
                <a:lnTo>
                  <a:pt x="0" y="1788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154497" y="4742177"/>
            <a:ext cx="1701627" cy="1781809"/>
          </a:xfrm>
          <a:custGeom>
            <a:avLst/>
            <a:gdLst/>
            <a:ahLst/>
            <a:cxnLst/>
            <a:rect r="r" b="b" t="t" l="l"/>
            <a:pathLst>
              <a:path h="1781809" w="1701627">
                <a:moveTo>
                  <a:pt x="0" y="0"/>
                </a:moveTo>
                <a:lnTo>
                  <a:pt x="1701627" y="0"/>
                </a:lnTo>
                <a:lnTo>
                  <a:pt x="1701627" y="1781809"/>
                </a:lnTo>
                <a:lnTo>
                  <a:pt x="0" y="1781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342435" y="4813027"/>
            <a:ext cx="1717712" cy="1717712"/>
          </a:xfrm>
          <a:custGeom>
            <a:avLst/>
            <a:gdLst/>
            <a:ahLst/>
            <a:cxnLst/>
            <a:rect r="r" b="b" t="t" l="l"/>
            <a:pathLst>
              <a:path h="1717712" w="1717712">
                <a:moveTo>
                  <a:pt x="0" y="0"/>
                </a:moveTo>
                <a:lnTo>
                  <a:pt x="1717711" y="0"/>
                </a:lnTo>
                <a:lnTo>
                  <a:pt x="1717711" y="1717712"/>
                </a:lnTo>
                <a:lnTo>
                  <a:pt x="0" y="17177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81348" y="7080548"/>
            <a:ext cx="2712525" cy="246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is important to work with people you Trust.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Choose a realtor that has experience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buying and selling. They will guide you every step of the way.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79011" y="7080548"/>
            <a:ext cx="3137960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Your needs will be analyzed in a consultation.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02821" y="7080548"/>
            <a:ext cx="2857894" cy="140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 a team, will discuss a strategy to make your Homeownership dream a reality.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756817" y="7080548"/>
            <a:ext cx="2888948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Research properties you are interested in and set- up appointments to view.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68631" y="3857803"/>
            <a:ext cx="313796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TRUST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99808" y="3857803"/>
            <a:ext cx="55030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CONSULT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53804" y="3857803"/>
            <a:ext cx="55030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TEAM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55596" y="3857803"/>
            <a:ext cx="55030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RESEARCH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19676" y="734827"/>
            <a:ext cx="3570928" cy="1182870"/>
          </a:xfrm>
          <a:custGeom>
            <a:avLst/>
            <a:gdLst/>
            <a:ahLst/>
            <a:cxnLst/>
            <a:rect r="r" b="b" t="t" l="l"/>
            <a:pathLst>
              <a:path h="1182870" w="3570928">
                <a:moveTo>
                  <a:pt x="0" y="0"/>
                </a:moveTo>
                <a:lnTo>
                  <a:pt x="3570929" y="0"/>
                </a:lnTo>
                <a:lnTo>
                  <a:pt x="3570929" y="1182870"/>
                </a:lnTo>
                <a:lnTo>
                  <a:pt x="0" y="1182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7E848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2947030" y="3525905"/>
            <a:ext cx="17029217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u="sng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The Home Search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3210" y="5048250"/>
            <a:ext cx="15866090" cy="292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11672" indent="-455836" lvl="1">
              <a:lnSpc>
                <a:spcPts val="5911"/>
              </a:lnSpc>
              <a:buFont typeface="Arial"/>
              <a:buChar char="•"/>
            </a:pPr>
            <a:r>
              <a:rPr lang="en-US" sz="422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Properties will be selected that are within your Budget/Criteria</a:t>
            </a:r>
          </a:p>
          <a:p>
            <a:pPr algn="just" marL="911672" indent="-455836" lvl="1">
              <a:lnSpc>
                <a:spcPts val="5911"/>
              </a:lnSpc>
              <a:buFont typeface="Arial"/>
              <a:buChar char="•"/>
            </a:pPr>
            <a:r>
              <a:rPr lang="en-US" sz="422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Writing an Offer</a:t>
            </a:r>
          </a:p>
          <a:p>
            <a:pPr algn="just" marL="911672" indent="-455836" lvl="1">
              <a:lnSpc>
                <a:spcPts val="5911"/>
              </a:lnSpc>
              <a:buFont typeface="Arial"/>
              <a:buChar char="•"/>
            </a:pPr>
            <a:r>
              <a:rPr lang="en-US" sz="422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Negotiating</a:t>
            </a:r>
          </a:p>
          <a:p>
            <a:pPr algn="just" marL="911672" indent="-455836" lvl="1">
              <a:lnSpc>
                <a:spcPts val="5911"/>
              </a:lnSpc>
              <a:buFont typeface="Arial"/>
              <a:buChar char="•"/>
            </a:pPr>
            <a:r>
              <a:rPr lang="en-US" sz="422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Inspections and Closing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450243" y="374931"/>
            <a:ext cx="6636004" cy="4633972"/>
            <a:chOff x="0" y="0"/>
            <a:chExt cx="8848006" cy="617863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/>
            <a:srcRect l="9903" t="0" r="9903" b="0"/>
            <a:stretch>
              <a:fillRect/>
            </a:stretch>
          </p:blipFill>
          <p:spPr>
            <a:xfrm flipH="false" flipV="false">
              <a:off x="0" y="0"/>
              <a:ext cx="8848006" cy="6178630"/>
            </a:xfrm>
            <a:prstGeom prst="rect">
              <a:avLst/>
            </a:prstGeom>
          </p:spPr>
        </p:pic>
      </p:grpSp>
      <p:sp>
        <p:nvSpPr>
          <p:cNvPr name="Freeform 13" id="13"/>
          <p:cNvSpPr/>
          <p:nvPr/>
        </p:nvSpPr>
        <p:spPr>
          <a:xfrm flipH="false" flipV="false" rot="0">
            <a:off x="619676" y="734827"/>
            <a:ext cx="3570928" cy="1182870"/>
          </a:xfrm>
          <a:custGeom>
            <a:avLst/>
            <a:gdLst/>
            <a:ahLst/>
            <a:cxnLst/>
            <a:rect r="r" b="b" t="t" l="l"/>
            <a:pathLst>
              <a:path h="1182870" w="3570928">
                <a:moveTo>
                  <a:pt x="0" y="0"/>
                </a:moveTo>
                <a:lnTo>
                  <a:pt x="3570929" y="0"/>
                </a:lnTo>
                <a:lnTo>
                  <a:pt x="3570929" y="1182870"/>
                </a:lnTo>
                <a:lnTo>
                  <a:pt x="0" y="11828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25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7E848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74345" y="1594485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855182" y="701823"/>
            <a:ext cx="7404118" cy="8356283"/>
            <a:chOff x="0" y="0"/>
            <a:chExt cx="1950056" cy="22008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50056" cy="2200832"/>
            </a:xfrm>
            <a:custGeom>
              <a:avLst/>
              <a:gdLst/>
              <a:ahLst/>
              <a:cxnLst/>
              <a:rect r="r" b="b" t="t" l="l"/>
              <a:pathLst>
                <a:path h="2200832" w="1950056">
                  <a:moveTo>
                    <a:pt x="0" y="0"/>
                  </a:moveTo>
                  <a:lnTo>
                    <a:pt x="1950056" y="0"/>
                  </a:lnTo>
                  <a:lnTo>
                    <a:pt x="1950056" y="2200832"/>
                  </a:lnTo>
                  <a:lnTo>
                    <a:pt x="0" y="2200832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950056" cy="22389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485900" y="2949575"/>
            <a:ext cx="6518121" cy="256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Who You </a:t>
            </a:r>
          </a:p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Select Matters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900" y="5678355"/>
            <a:ext cx="7394641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 you set out to find the right home for your family, be sure to select</a:t>
            </a:r>
            <a:r>
              <a:rPr lang="en-US" b="true" sz="2499" i="true">
                <a:solidFill>
                  <a:srgbClr val="00000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experienced, trusted </a:t>
            </a:r>
            <a:r>
              <a:rPr lang="en-US" sz="24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professionals who will help you make</a:t>
            </a:r>
            <a:r>
              <a:rPr lang="en-US" sz="2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informed decisions.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00699" y="1381125"/>
            <a:ext cx="6913083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It's important to choose the right team members for you — professionals you can trust and</a:t>
            </a:r>
          </a:p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who provide the knowledge and services you need. Your Real estate transaction will be one</a:t>
            </a:r>
          </a:p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of the largest transactions you will make in a lifetime.</a:t>
            </a:r>
          </a:p>
          <a:p>
            <a:pPr algn="l">
              <a:lnSpc>
                <a:spcPts val="3749"/>
              </a:lnSpc>
            </a:pPr>
          </a:p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ou can be successful on your PATH to home ownership by utilizing the resources</a:t>
            </a:r>
          </a:p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that we have discussed here today.</a:t>
            </a:r>
          </a:p>
          <a:p>
            <a:pPr algn="l">
              <a:lnSpc>
                <a:spcPts val="3749"/>
              </a:lnSpc>
            </a:pPr>
          </a:p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We are with you every step of the way. Meet and have a consultation with both Realtor and Lender, see what you can afford, build</a:t>
            </a:r>
          </a:p>
          <a:p>
            <a:pPr algn="l">
              <a:lnSpc>
                <a:spcPts val="3749"/>
              </a:lnSpc>
            </a:pPr>
            <a:r>
              <a:rPr lang="en-US" sz="2499">
                <a:solidFill>
                  <a:srgbClr val="F4F6F9"/>
                </a:solidFill>
                <a:latin typeface="Lato"/>
                <a:ea typeface="Lato"/>
                <a:cs typeface="Lato"/>
                <a:sym typeface="Lato"/>
              </a:rPr>
              <a:t>your credit, and make a solid plan towards achieving your home buying goal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32909" y="608679"/>
            <a:ext cx="3424331" cy="69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8"/>
              </a:lnSpc>
            </a:pPr>
            <a:r>
              <a:rPr lang="en-US" sz="3677">
                <a:solidFill>
                  <a:srgbClr val="FFFFFF"/>
                </a:solidFill>
                <a:latin typeface="Chunk Five"/>
                <a:ea typeface="Chunk Five"/>
                <a:cs typeface="Chunk Five"/>
                <a:sym typeface="Chunk Five"/>
              </a:rPr>
              <a:t>Summary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19676" y="734827"/>
            <a:ext cx="3570928" cy="1182870"/>
          </a:xfrm>
          <a:custGeom>
            <a:avLst/>
            <a:gdLst/>
            <a:ahLst/>
            <a:cxnLst/>
            <a:rect r="r" b="b" t="t" l="l"/>
            <a:pathLst>
              <a:path h="1182870" w="3570928">
                <a:moveTo>
                  <a:pt x="0" y="0"/>
                </a:moveTo>
                <a:lnTo>
                  <a:pt x="3570929" y="0"/>
                </a:lnTo>
                <a:lnTo>
                  <a:pt x="3570929" y="1182870"/>
                </a:lnTo>
                <a:lnTo>
                  <a:pt x="0" y="11828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12744" y="-997585"/>
            <a:ext cx="5661660" cy="5661660"/>
          </a:xfrm>
          <a:custGeom>
            <a:avLst/>
            <a:gdLst/>
            <a:ahLst/>
            <a:cxnLst/>
            <a:rect r="r" b="b" t="t" l="l"/>
            <a:pathLst>
              <a:path h="5661660" w="5661660">
                <a:moveTo>
                  <a:pt x="0" y="0"/>
                </a:moveTo>
                <a:lnTo>
                  <a:pt x="5661660" y="0"/>
                </a:lnTo>
                <a:lnTo>
                  <a:pt x="5661660" y="5661660"/>
                </a:lnTo>
                <a:lnTo>
                  <a:pt x="0" y="5661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36276" y="4199255"/>
            <a:ext cx="5448968" cy="2926892"/>
            <a:chOff x="0" y="0"/>
            <a:chExt cx="7265291" cy="3902523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12233" y="0"/>
              <a:ext cx="7040825" cy="3902523"/>
              <a:chOff x="0" y="0"/>
              <a:chExt cx="1668242" cy="92465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668242" cy="924657"/>
              </a:xfrm>
              <a:custGeom>
                <a:avLst/>
                <a:gdLst/>
                <a:ahLst/>
                <a:cxnLst/>
                <a:rect r="r" b="b" t="t" l="l"/>
                <a:pathLst>
                  <a:path h="924657" w="1668242">
                    <a:moveTo>
                      <a:pt x="0" y="0"/>
                    </a:moveTo>
                    <a:lnTo>
                      <a:pt x="1668242" y="0"/>
                    </a:lnTo>
                    <a:lnTo>
                      <a:pt x="1668242" y="924657"/>
                    </a:lnTo>
                    <a:lnTo>
                      <a:pt x="0" y="924657"/>
                    </a:lnTo>
                    <a:close/>
                  </a:path>
                </a:pathLst>
              </a:custGeom>
              <a:solidFill>
                <a:srgbClr val="323F6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668242" cy="9627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239352"/>
              <a:ext cx="7265291" cy="29370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1"/>
                </a:lnSpc>
              </a:pPr>
              <a:r>
                <a:rPr lang="en-US" sz="2501" b="true">
                  <a:solidFill>
                    <a:srgbClr val="F4F6F9"/>
                  </a:solidFill>
                  <a:latin typeface="Lato Bold"/>
                  <a:ea typeface="Lato Bold"/>
                  <a:cs typeface="Lato Bold"/>
                  <a:sym typeface="Lato Bold"/>
                </a:rPr>
                <a:t>Sheen Housing Programs</a:t>
              </a:r>
            </a:p>
            <a:p>
              <a:pPr algn="ctr">
                <a:lnSpc>
                  <a:spcPts val="3501"/>
                </a:lnSpc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PO Box 460 Bloomfield, NY 14469</a:t>
              </a:r>
            </a:p>
            <a:p>
              <a:pPr algn="ctr">
                <a:lnSpc>
                  <a:spcPts val="3501"/>
                </a:lnSpc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Phone: 585-657-4114</a:t>
              </a:r>
            </a:p>
            <a:p>
              <a:pPr algn="ctr">
                <a:lnSpc>
                  <a:spcPts val="3501"/>
                </a:lnSpc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Fax: 585-657-4167</a:t>
              </a:r>
            </a:p>
            <a:p>
              <a:pPr algn="ctr">
                <a:lnSpc>
                  <a:spcPts val="3501"/>
                </a:lnSpc>
                <a:spcBef>
                  <a:spcPct val="0"/>
                </a:spcBef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ProgramOffice@SheenHousing.org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884939" y="2138680"/>
            <a:ext cx="6518121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Resources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810332" y="4328990"/>
            <a:ext cx="5448968" cy="2667421"/>
            <a:chOff x="0" y="0"/>
            <a:chExt cx="7265291" cy="355656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139298" y="0"/>
              <a:ext cx="7040825" cy="3556562"/>
              <a:chOff x="0" y="0"/>
              <a:chExt cx="1830518" cy="92465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30518" cy="924657"/>
              </a:xfrm>
              <a:custGeom>
                <a:avLst/>
                <a:gdLst/>
                <a:ahLst/>
                <a:cxnLst/>
                <a:rect r="r" b="b" t="t" l="l"/>
                <a:pathLst>
                  <a:path h="924657" w="1830518">
                    <a:moveTo>
                      <a:pt x="0" y="0"/>
                    </a:moveTo>
                    <a:lnTo>
                      <a:pt x="1830518" y="0"/>
                    </a:lnTo>
                    <a:lnTo>
                      <a:pt x="1830518" y="924657"/>
                    </a:lnTo>
                    <a:lnTo>
                      <a:pt x="0" y="924657"/>
                    </a:lnTo>
                    <a:close/>
                  </a:path>
                </a:pathLst>
              </a:custGeom>
              <a:solidFill>
                <a:srgbClr val="323F60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830518" cy="9627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0" y="148198"/>
              <a:ext cx="7265291" cy="3212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91"/>
                </a:lnSpc>
              </a:pPr>
              <a:r>
                <a:rPr lang="en-US" sz="2279" b="true">
                  <a:solidFill>
                    <a:srgbClr val="F4F6F9"/>
                  </a:solidFill>
                  <a:latin typeface="Lato Bold"/>
                  <a:ea typeface="Lato Bold"/>
                  <a:cs typeface="Lato Bold"/>
                  <a:sym typeface="Lato Bold"/>
                </a:rPr>
                <a:t>The Housing Council at PathStone, Inc.</a:t>
              </a:r>
            </a:p>
            <a:p>
              <a:pPr algn="ctr">
                <a:lnSpc>
                  <a:spcPts val="3191"/>
                </a:lnSpc>
              </a:pP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75 College Ave, 4th Floor</a:t>
              </a:r>
            </a:p>
            <a:p>
              <a:pPr algn="ctr">
                <a:lnSpc>
                  <a:spcPts val="3191"/>
                </a:lnSpc>
              </a:pP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Rochester, New York 14607</a:t>
              </a:r>
            </a:p>
            <a:p>
              <a:pPr algn="ctr">
                <a:lnSpc>
                  <a:spcPts val="3191"/>
                </a:lnSpc>
              </a:pP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Phone: </a:t>
              </a: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585-546-3700</a:t>
              </a:r>
            </a:p>
            <a:p>
              <a:pPr algn="ctr">
                <a:lnSpc>
                  <a:spcPts val="3191"/>
                </a:lnSpc>
              </a:pP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Fax: </a:t>
              </a: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585-546-2946</a:t>
              </a:r>
            </a:p>
            <a:p>
              <a:pPr algn="ctr">
                <a:lnSpc>
                  <a:spcPts val="3191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thc@pathstone.org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023304" y="4199255"/>
            <a:ext cx="5448968" cy="2926892"/>
            <a:chOff x="0" y="0"/>
            <a:chExt cx="7265291" cy="3902523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112233" y="0"/>
              <a:ext cx="7040825" cy="3902523"/>
              <a:chOff x="0" y="0"/>
              <a:chExt cx="1668242" cy="924657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668242" cy="924657"/>
              </a:xfrm>
              <a:custGeom>
                <a:avLst/>
                <a:gdLst/>
                <a:ahLst/>
                <a:cxnLst/>
                <a:rect r="r" b="b" t="t" l="l"/>
                <a:pathLst>
                  <a:path h="924657" w="1668242">
                    <a:moveTo>
                      <a:pt x="0" y="0"/>
                    </a:moveTo>
                    <a:lnTo>
                      <a:pt x="1668242" y="0"/>
                    </a:lnTo>
                    <a:lnTo>
                      <a:pt x="1668242" y="924657"/>
                    </a:lnTo>
                    <a:lnTo>
                      <a:pt x="0" y="924657"/>
                    </a:lnTo>
                    <a:close/>
                  </a:path>
                </a:pathLst>
              </a:custGeom>
              <a:solidFill>
                <a:srgbClr val="323F6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1668242" cy="9627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0" y="239352"/>
              <a:ext cx="7265291" cy="29370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1"/>
                </a:lnSpc>
              </a:pPr>
              <a:r>
                <a:rPr lang="en-US" sz="2501" b="true">
                  <a:solidFill>
                    <a:srgbClr val="F4F6F9"/>
                  </a:solidFill>
                  <a:latin typeface="Lato Bold"/>
                  <a:ea typeface="Lato Bold"/>
                  <a:cs typeface="Lato Bold"/>
                  <a:sym typeface="Lato Bold"/>
                </a:rPr>
                <a:t>Evans Bank</a:t>
              </a:r>
            </a:p>
            <a:p>
              <a:pPr algn="ctr">
                <a:lnSpc>
                  <a:spcPts val="3501"/>
                </a:lnSpc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2163 Route 250 Penfield, NY 14450</a:t>
              </a:r>
            </a:p>
            <a:p>
              <a:pPr algn="ctr">
                <a:lnSpc>
                  <a:spcPts val="3501"/>
                </a:lnSpc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Phone: 585-721-0456</a:t>
              </a:r>
            </a:p>
            <a:p>
              <a:pPr algn="ctr">
                <a:lnSpc>
                  <a:spcPts val="3501"/>
                </a:lnSpc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Debbie Valerino</a:t>
              </a:r>
            </a:p>
            <a:p>
              <a:pPr algn="ctr">
                <a:lnSpc>
                  <a:spcPts val="3501"/>
                </a:lnSpc>
                <a:spcBef>
                  <a:spcPct val="0"/>
                </a:spcBef>
              </a:pPr>
              <a:r>
                <a:rPr lang="en-US" sz="2501">
                  <a:solidFill>
                    <a:srgbClr val="F4F6F9"/>
                  </a:solidFill>
                  <a:latin typeface="Lato"/>
                  <a:ea typeface="Lato"/>
                  <a:cs typeface="Lato"/>
                  <a:sym typeface="Lato"/>
                </a:rPr>
                <a:t>Dvalerino@evansbank.comm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619676" y="734827"/>
            <a:ext cx="3570928" cy="1182870"/>
          </a:xfrm>
          <a:custGeom>
            <a:avLst/>
            <a:gdLst/>
            <a:ahLst/>
            <a:cxnLst/>
            <a:rect r="r" b="b" t="t" l="l"/>
            <a:pathLst>
              <a:path h="1182870" w="3570928">
                <a:moveTo>
                  <a:pt x="0" y="0"/>
                </a:moveTo>
                <a:lnTo>
                  <a:pt x="3570929" y="0"/>
                </a:lnTo>
                <a:lnTo>
                  <a:pt x="3570929" y="1182870"/>
                </a:lnTo>
                <a:lnTo>
                  <a:pt x="0" y="11828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4762961" cy="4762961"/>
          </a:xfrm>
          <a:custGeom>
            <a:avLst/>
            <a:gdLst/>
            <a:ahLst/>
            <a:cxnLst/>
            <a:rect r="r" b="b" t="t" l="l"/>
            <a:pathLst>
              <a:path h="4762961" w="4762961">
                <a:moveTo>
                  <a:pt x="0" y="0"/>
                </a:moveTo>
                <a:lnTo>
                  <a:pt x="4762961" y="0"/>
                </a:lnTo>
                <a:lnTo>
                  <a:pt x="4762961" y="4762961"/>
                </a:lnTo>
                <a:lnTo>
                  <a:pt x="0" y="4762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783329" y="4540568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33761" y="2683455"/>
            <a:ext cx="13820479" cy="4920090"/>
          </a:xfrm>
          <a:custGeom>
            <a:avLst/>
            <a:gdLst/>
            <a:ahLst/>
            <a:cxnLst/>
            <a:rect r="r" b="b" t="t" l="l"/>
            <a:pathLst>
              <a:path h="4920090" w="13820479">
                <a:moveTo>
                  <a:pt x="0" y="0"/>
                </a:moveTo>
                <a:lnTo>
                  <a:pt x="13820478" y="0"/>
                </a:lnTo>
                <a:lnTo>
                  <a:pt x="13820478" y="4920090"/>
                </a:lnTo>
                <a:lnTo>
                  <a:pt x="0" y="4920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6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060645"/>
            <a:ext cx="4847971" cy="226355"/>
            <a:chOff x="0" y="0"/>
            <a:chExt cx="1276832" cy="59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6832" cy="59616"/>
            </a:xfrm>
            <a:custGeom>
              <a:avLst/>
              <a:gdLst/>
              <a:ahLst/>
              <a:cxnLst/>
              <a:rect r="r" b="b" t="t" l="l"/>
              <a:pathLst>
                <a:path h="59616" w="1276832">
                  <a:moveTo>
                    <a:pt x="0" y="0"/>
                  </a:moveTo>
                  <a:lnTo>
                    <a:pt x="1276832" y="0"/>
                  </a:lnTo>
                  <a:lnTo>
                    <a:pt x="1276832" y="59616"/>
                  </a:lnTo>
                  <a:lnTo>
                    <a:pt x="0" y="59616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76832" cy="9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47971" y="10239375"/>
            <a:ext cx="13440029" cy="47625"/>
            <a:chOff x="0" y="0"/>
            <a:chExt cx="3539761" cy="12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39761" cy="12543"/>
            </a:xfrm>
            <a:custGeom>
              <a:avLst/>
              <a:gdLst/>
              <a:ahLst/>
              <a:cxnLst/>
              <a:rect r="r" b="b" t="t" l="l"/>
              <a:pathLst>
                <a:path h="12543" w="3539761">
                  <a:moveTo>
                    <a:pt x="0" y="0"/>
                  </a:moveTo>
                  <a:lnTo>
                    <a:pt x="3539761" y="0"/>
                  </a:lnTo>
                  <a:lnTo>
                    <a:pt x="353976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23F6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39761" cy="50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75026" y="9391481"/>
            <a:ext cx="968548" cy="513331"/>
          </a:xfrm>
          <a:custGeom>
            <a:avLst/>
            <a:gdLst/>
            <a:ahLst/>
            <a:cxnLst/>
            <a:rect r="r" b="b" t="t" l="l"/>
            <a:pathLst>
              <a:path h="513331" w="968548">
                <a:moveTo>
                  <a:pt x="0" y="0"/>
                </a:moveTo>
                <a:lnTo>
                  <a:pt x="968548" y="0"/>
                </a:lnTo>
                <a:lnTo>
                  <a:pt x="968548" y="513330"/>
                </a:lnTo>
                <a:lnTo>
                  <a:pt x="0" y="51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4762961" cy="4762961"/>
          </a:xfrm>
          <a:custGeom>
            <a:avLst/>
            <a:gdLst/>
            <a:ahLst/>
            <a:cxnLst/>
            <a:rect r="r" b="b" t="t" l="l"/>
            <a:pathLst>
              <a:path h="4762961" w="4762961">
                <a:moveTo>
                  <a:pt x="0" y="0"/>
                </a:moveTo>
                <a:lnTo>
                  <a:pt x="4762961" y="0"/>
                </a:lnTo>
                <a:lnTo>
                  <a:pt x="4762961" y="4762961"/>
                </a:lnTo>
                <a:lnTo>
                  <a:pt x="0" y="4762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381480" y="1950586"/>
            <a:ext cx="6115741" cy="6850514"/>
            <a:chOff x="0" y="0"/>
            <a:chExt cx="8154322" cy="9134019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6"/>
            <a:srcRect l="12399" t="0" r="37048" b="0"/>
            <a:stretch>
              <a:fillRect/>
            </a:stretch>
          </p:blipFill>
          <p:spPr>
            <a:xfrm flipH="false" flipV="false">
              <a:off x="0" y="0"/>
              <a:ext cx="8154322" cy="9134019"/>
            </a:xfrm>
            <a:prstGeom prst="rect">
              <a:avLst/>
            </a:prstGeom>
          </p:spPr>
        </p:pic>
      </p:grpSp>
      <p:sp>
        <p:nvSpPr>
          <p:cNvPr name="TextBox 12" id="12"/>
          <p:cNvSpPr txBox="true"/>
          <p:nvPr/>
        </p:nvSpPr>
        <p:spPr>
          <a:xfrm rot="0">
            <a:off x="10168512" y="1745481"/>
            <a:ext cx="6908123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AGENDA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68512" y="3253265"/>
            <a:ext cx="7908709" cy="326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4607" indent="-477303" lvl="1">
              <a:lnSpc>
                <a:spcPts val="6632"/>
              </a:lnSpc>
              <a:buFont typeface="Arial"/>
              <a:buChar char="•"/>
            </a:pPr>
            <a:r>
              <a:rPr lang="en-US" sz="4421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Loan Pre-Qualification</a:t>
            </a:r>
          </a:p>
          <a:p>
            <a:pPr algn="l" marL="954607" indent="-477303" lvl="1">
              <a:lnSpc>
                <a:spcPts val="6632"/>
              </a:lnSpc>
              <a:buFont typeface="Arial"/>
              <a:buChar char="•"/>
            </a:pPr>
            <a:r>
              <a:rPr lang="en-US" sz="4421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Credit </a:t>
            </a:r>
          </a:p>
          <a:p>
            <a:pPr algn="l" marL="954607" indent="-477303" lvl="1">
              <a:lnSpc>
                <a:spcPts val="6632"/>
              </a:lnSpc>
              <a:buFont typeface="Arial"/>
              <a:buChar char="•"/>
            </a:pPr>
            <a:r>
              <a:rPr lang="en-US" sz="4421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Mortgage Options</a:t>
            </a:r>
          </a:p>
          <a:p>
            <a:pPr algn="l" marL="954607" indent="-477303" lvl="1">
              <a:lnSpc>
                <a:spcPts val="6632"/>
              </a:lnSpc>
              <a:buFont typeface="Arial"/>
              <a:buChar char="•"/>
            </a:pPr>
            <a:r>
              <a:rPr lang="en-US" sz="4421">
                <a:solidFill>
                  <a:srgbClr val="7E8489"/>
                </a:solidFill>
                <a:latin typeface="Lato"/>
                <a:ea typeface="Lato"/>
                <a:cs typeface="Lato"/>
                <a:sym typeface="Lato"/>
              </a:rPr>
              <a:t>Q &amp; 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783329" y="4540568"/>
            <a:ext cx="3920490" cy="3920490"/>
          </a:xfrm>
          <a:custGeom>
            <a:avLst/>
            <a:gdLst/>
            <a:ahLst/>
            <a:cxnLst/>
            <a:rect r="r" b="b" t="t" l="l"/>
            <a:pathLst>
              <a:path h="3920490" w="3920490">
                <a:moveTo>
                  <a:pt x="0" y="0"/>
                </a:moveTo>
                <a:lnTo>
                  <a:pt x="3920490" y="0"/>
                </a:lnTo>
                <a:lnTo>
                  <a:pt x="3920490" y="3920490"/>
                </a:lnTo>
                <a:lnTo>
                  <a:pt x="0" y="3920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36276" y="255898"/>
            <a:ext cx="2783437" cy="990903"/>
          </a:xfrm>
          <a:custGeom>
            <a:avLst/>
            <a:gdLst/>
            <a:ahLst/>
            <a:cxnLst/>
            <a:rect r="r" b="b" t="t" l="l"/>
            <a:pathLst>
              <a:path h="990903" w="2783437">
                <a:moveTo>
                  <a:pt x="0" y="0"/>
                </a:moveTo>
                <a:lnTo>
                  <a:pt x="2783437" y="0"/>
                </a:lnTo>
                <a:lnTo>
                  <a:pt x="2783437" y="990903"/>
                </a:lnTo>
                <a:lnTo>
                  <a:pt x="0" y="9909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DAGdER_8Ghs</dc:identifier>
  <dcterms:modified xsi:type="dcterms:W3CDTF">2011-08-01T06:04:30Z</dcterms:modified>
  <cp:revision>1</cp:revision>
  <dc:title>HomeBuyer.presentation</dc:title>
</cp:coreProperties>
</file>