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16"/>
  </p:notesMasterIdLst>
  <p:sldIdLst>
    <p:sldId id="256" r:id="rId5"/>
    <p:sldId id="264" r:id="rId6"/>
    <p:sldId id="265" r:id="rId7"/>
    <p:sldId id="257" r:id="rId8"/>
    <p:sldId id="266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09BE7-203F-40F3-9BA2-272E575DD757}" v="2" dt="2025-01-15T19:24:56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91" autoAdjust="0"/>
  </p:normalViewPr>
  <p:slideViewPr>
    <p:cSldViewPr snapToGrid="0">
      <p:cViewPr varScale="1">
        <p:scale>
          <a:sx n="119" d="100"/>
          <a:sy n="119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DD8E77-9FA6-4E36-BA0E-84ECF753BF3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9D4F8A-78C7-46C2-92B2-55E0E3A3D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D4F8A-78C7-46C2-92B2-55E0E3A3D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6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not being able to track for actual percentage due to students not answering survey etc. </a:t>
            </a:r>
          </a:p>
          <a:p>
            <a:r>
              <a:rPr lang="en-US" dirty="0"/>
              <a:t>For example—if you’re in the </a:t>
            </a:r>
            <a:r>
              <a:rPr lang="en-US" dirty="0" err="1"/>
              <a:t>boces</a:t>
            </a:r>
            <a:r>
              <a:rPr lang="en-US" dirty="0"/>
              <a:t> 1 machining class you can earn up to 12 college credits.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D4F8A-78C7-46C2-92B2-55E0E3A3D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always trying to add different events to the calendar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D4F8A-78C7-46C2-92B2-55E0E3A3D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1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1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martin@rtm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31227-72FF-5A9E-F093-2DE487CF8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22" y="749596"/>
            <a:ext cx="7777455" cy="3902149"/>
          </a:xfrm>
        </p:spPr>
        <p:txBody>
          <a:bodyPr anchor="t">
            <a:normAutofit/>
          </a:bodyPr>
          <a:lstStyle/>
          <a:p>
            <a:r>
              <a:rPr lang="en-US" dirty="0"/>
              <a:t>Manufacturing After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3DA51-23D1-9033-6D2C-CCBFAD7DC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651745"/>
            <a:ext cx="4890977" cy="999460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en-US" dirty="0"/>
              <a:t>Keri Martin</a:t>
            </a:r>
          </a:p>
          <a:p>
            <a:pPr algn="l"/>
            <a:r>
              <a:rPr lang="en-US" dirty="0"/>
              <a:t>Youth Apprenticeship Coordinator</a:t>
            </a:r>
          </a:p>
          <a:p>
            <a:pPr algn="l"/>
            <a:r>
              <a:rPr lang="en-US" dirty="0"/>
              <a:t>RTMA/FLYAP </a:t>
            </a:r>
          </a:p>
        </p:txBody>
      </p:sp>
      <p:pic>
        <p:nvPicPr>
          <p:cNvPr id="4" name="Picture 3" descr="The colorful explosion of powder on a black background">
            <a:extLst>
              <a:ext uri="{FF2B5EF4-FFF2-40B4-BE49-F238E27FC236}">
                <a16:creationId xmlns:a16="http://schemas.microsoft.com/office/drawing/2014/main" id="{C2938904-AA9E-77C2-C623-12F3CD71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68" r="12942" b="2"/>
          <a:stretch/>
        </p:blipFill>
        <p:spPr>
          <a:xfrm>
            <a:off x="6429154" y="-8165"/>
            <a:ext cx="5762845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889885-DB00-131A-9B12-DA8A8DD77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" y="5863737"/>
            <a:ext cx="2926416" cy="90406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14B7651-5D13-0A73-36C2-385B6C8D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70" y="5863737"/>
            <a:ext cx="2773546" cy="9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3A9F-9559-32A2-C012-911D53F7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We have several events throughout the year!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E8DD-5B34-E279-18BA-E1250A11D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072" y="2373629"/>
            <a:ext cx="9906000" cy="4024424"/>
          </a:xfrm>
        </p:spPr>
        <p:txBody>
          <a:bodyPr/>
          <a:lstStyle/>
          <a:p>
            <a:r>
              <a:rPr lang="en-US" dirty="0"/>
              <a:t>ROC With Your Hands </a:t>
            </a:r>
          </a:p>
          <a:p>
            <a:r>
              <a:rPr lang="en-US" dirty="0"/>
              <a:t>Women In Manufacturing </a:t>
            </a:r>
          </a:p>
          <a:p>
            <a:r>
              <a:rPr lang="en-US" dirty="0"/>
              <a:t>Educator’s Manufacturing Day </a:t>
            </a:r>
          </a:p>
          <a:p>
            <a:r>
              <a:rPr lang="en-US" dirty="0"/>
              <a:t>National Apprenticeship Week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7E48D5F-490D-2F47-1449-91381E7E7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29" y="6128685"/>
            <a:ext cx="2198941" cy="729315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ACD1A8-1F59-8FC8-19F0-CAB3327A0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107"/>
            <a:ext cx="2977662" cy="9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282A-DB02-85C7-CB92-52B0F3A5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F16B1-F34E-CA7D-3E4D-5481433F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44" y="1889140"/>
            <a:ext cx="9906000" cy="1798071"/>
          </a:xfrm>
        </p:spPr>
        <p:txBody>
          <a:bodyPr>
            <a:normAutofit/>
          </a:bodyPr>
          <a:lstStyle/>
          <a:p>
            <a:r>
              <a:rPr lang="en-US" dirty="0"/>
              <a:t>If you have any questions, please reach out to </a:t>
            </a:r>
            <a:r>
              <a:rPr lang="en-US" dirty="0">
                <a:hlinkClick r:id="rId2"/>
              </a:rPr>
              <a:t>kmartin@rtma.org</a:t>
            </a:r>
            <a:r>
              <a:rPr lang="en-US" dirty="0"/>
              <a:t> </a:t>
            </a:r>
          </a:p>
          <a:p>
            <a:r>
              <a:rPr lang="en-US" dirty="0"/>
              <a:t>Phone: </a:t>
            </a:r>
          </a:p>
          <a:p>
            <a:pPr lvl="1"/>
            <a:r>
              <a:rPr lang="en-US" dirty="0"/>
              <a:t>Office: 585-410-4278</a:t>
            </a:r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75B4678-4DB6-FF7C-E2C6-5B64D22FD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67" y="5704807"/>
            <a:ext cx="3134194" cy="1039508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4312A6-AA86-FC57-02FF-F387674FC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" y="5940522"/>
            <a:ext cx="2601850" cy="8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2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A120F0-4DE4-DE0A-5CE8-FEEE9925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24" y="2296874"/>
            <a:ext cx="2448087" cy="3248010"/>
          </a:xfrm>
          <a:prstGeom prst="rect">
            <a:avLst/>
          </a:prstGeom>
        </p:spPr>
      </p:pic>
      <p:pic>
        <p:nvPicPr>
          <p:cNvPr id="3" name="Picture 2" descr="A picture containing person, person, window, suit&#10;&#10;Description automatically generated">
            <a:extLst>
              <a:ext uri="{FF2B5EF4-FFF2-40B4-BE49-F238E27FC236}">
                <a16:creationId xmlns:a16="http://schemas.microsoft.com/office/drawing/2014/main" id="{7A27BCFB-AE30-EC98-9EF3-39A61EE71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9" y="478734"/>
            <a:ext cx="3414252" cy="3227657"/>
          </a:xfrm>
          <a:prstGeom prst="rect">
            <a:avLst/>
          </a:prstGeom>
        </p:spPr>
      </p:pic>
      <p:pic>
        <p:nvPicPr>
          <p:cNvPr id="4" name="Picture 3" descr="A picture containing tree, person, necktie, sky&#10;&#10;Description automatically generated">
            <a:extLst>
              <a:ext uri="{FF2B5EF4-FFF2-40B4-BE49-F238E27FC236}">
                <a16:creationId xmlns:a16="http://schemas.microsoft.com/office/drawing/2014/main" id="{1FC0A2AB-3C00-17AA-D8E4-E2867CBE0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93" y="252044"/>
            <a:ext cx="3248618" cy="368103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ED24436-4967-510F-B2B3-CBF28023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98" y="2843212"/>
            <a:ext cx="22860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246923-4FC1-1A5C-7D81-B639DD08E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91" y="4751882"/>
            <a:ext cx="2566920" cy="79300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747C5C-5975-C270-6946-907E798B7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3" y="2786498"/>
            <a:ext cx="2977662" cy="919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DA65A-4967-7BBE-B59B-8D39D87542CA}"/>
              </a:ext>
            </a:extLst>
          </p:cNvPr>
          <p:cNvSpPr txBox="1"/>
          <p:nvPr/>
        </p:nvSpPr>
        <p:spPr>
          <a:xfrm>
            <a:off x="0" y="3933079"/>
            <a:ext cx="426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Rich Turner </a:t>
            </a:r>
          </a:p>
          <a:p>
            <a:pPr algn="ctr"/>
            <a:r>
              <a:rPr lang="en-US" dirty="0"/>
              <a:t>Director of Workforce Development, RTMA</a:t>
            </a:r>
          </a:p>
          <a:p>
            <a:pPr algn="ctr"/>
            <a:r>
              <a:rPr lang="en-US" dirty="0"/>
              <a:t>Business Liaison FLYAP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302E7-6A07-BA34-81B8-1801F6329CC6}"/>
              </a:ext>
            </a:extLst>
          </p:cNvPr>
          <p:cNvSpPr txBox="1"/>
          <p:nvPr/>
        </p:nvSpPr>
        <p:spPr>
          <a:xfrm>
            <a:off x="3772141" y="5558398"/>
            <a:ext cx="383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Youth Apprenticeship Coordinator, RTMA</a:t>
            </a:r>
          </a:p>
          <a:p>
            <a:pPr algn="ctr"/>
            <a:r>
              <a:rPr lang="en-US" dirty="0"/>
              <a:t>School/Educator, &amp; Parent Liaison, FLYAP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93BA6-F43E-B53F-2F2B-824A8A9E8215}"/>
              </a:ext>
            </a:extLst>
          </p:cNvPr>
          <p:cNvSpPr txBox="1"/>
          <p:nvPr/>
        </p:nvSpPr>
        <p:spPr>
          <a:xfrm>
            <a:off x="8585493" y="4014787"/>
            <a:ext cx="3248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Mike Smith</a:t>
            </a:r>
          </a:p>
          <a:p>
            <a:pPr algn="ctr"/>
            <a:r>
              <a:rPr lang="en-US" dirty="0"/>
              <a:t>Apprenticeship Manager, MCC</a:t>
            </a:r>
          </a:p>
          <a:p>
            <a:pPr algn="ctr"/>
            <a:r>
              <a:rPr lang="en-US" dirty="0"/>
              <a:t>Apprenticeship Support, FLYAP </a:t>
            </a:r>
          </a:p>
        </p:txBody>
      </p:sp>
    </p:spTree>
    <p:extLst>
      <p:ext uri="{BB962C8B-B14F-4D97-AF65-F5344CB8AC3E}">
        <p14:creationId xmlns:p14="http://schemas.microsoft.com/office/powerpoint/2010/main" val="398626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DC43-7AB9-CF93-936E-F7D995D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RTMA; Who are we?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4A9F-13F0-9FFC-7968-3AA3C295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 group sponsor of the NYS Registered Apprenticeship Program. </a:t>
            </a:r>
          </a:p>
          <a:p>
            <a:r>
              <a:rPr lang="en-US" dirty="0"/>
              <a:t>A group sponsor means we take care of all the logistics for apprenticeships within a companies' apprenticeship program. </a:t>
            </a:r>
          </a:p>
          <a:p>
            <a:r>
              <a:rPr lang="en-US" dirty="0"/>
              <a:t>We work for the companies to support with what ever they need. </a:t>
            </a:r>
          </a:p>
          <a:p>
            <a:r>
              <a:rPr lang="en-US" dirty="0"/>
              <a:t>We secure funding, as well as different incentives needed by the companies to support their growing workforce! </a:t>
            </a:r>
          </a:p>
          <a:p>
            <a:r>
              <a:rPr lang="en-US" dirty="0"/>
              <a:t>There are 6 of us within the company.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EFC944A-4115-EC82-FBAA-FD4BB0B10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2" y="5807474"/>
            <a:ext cx="3118338" cy="103424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A1FD38E-8777-42FD-BDCC-5744E905F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651"/>
            <a:ext cx="2977662" cy="9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6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198B-6A2F-751D-88DE-3B2035ED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Advanced Manufacturing </a:t>
            </a:r>
            <a:br>
              <a:rPr lang="en-US" dirty="0"/>
            </a:br>
            <a:r>
              <a:rPr lang="en-US" dirty="0"/>
              <a:t>What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500A-5980-3C4A-7BDB-E77D52F86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Manufacturing is the use of innovative technologies and methods to improve efficiency and competitiveness in the manufacturing sector </a:t>
            </a:r>
          </a:p>
          <a:p>
            <a:r>
              <a:rPr lang="en-US" dirty="0"/>
              <a:t>Manufacturing isn’t going away</a:t>
            </a:r>
          </a:p>
          <a:p>
            <a:r>
              <a:rPr lang="en-US" dirty="0"/>
              <a:t>Everything around us has some part that was manufactured</a:t>
            </a:r>
          </a:p>
          <a:p>
            <a:r>
              <a:rPr lang="en-US" dirty="0"/>
              <a:t>One object could go through multiple parts (Student desk: Welding, machining, etc.)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5140D00-70F8-455E-4A4C-850E8D41B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96" y="5884590"/>
            <a:ext cx="2934904" cy="97341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7527F8-7885-429D-937D-C2127F8B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652"/>
            <a:ext cx="2977662" cy="9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33B6-AB63-5EE1-C18C-1E80CB16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Careers in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A602-6966-21ED-8678-84B2FD7C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than 1,500 manufacturers in the Greater Rochester, NY region, employing more than 60,000 people. </a:t>
            </a:r>
            <a:r>
              <a:rPr lang="en-US" sz="1600" dirty="0"/>
              <a:t>(</a:t>
            </a:r>
            <a:r>
              <a:rPr lang="en-US" sz="1600" i="1" dirty="0"/>
              <a:t>Greater Rochester Enterprise</a:t>
            </a:r>
          </a:p>
          <a:p>
            <a:r>
              <a:rPr lang="en-US" sz="1600" i="1" dirty="0"/>
              <a:t>https://rochesterbiz.com/advanced-manufacturing)</a:t>
            </a:r>
            <a:endParaRPr lang="en-US" sz="1600" dirty="0"/>
          </a:p>
          <a:p>
            <a:r>
              <a:rPr lang="en-US" dirty="0"/>
              <a:t>This sector represents 12% of the local workforce. </a:t>
            </a:r>
            <a:r>
              <a:rPr lang="en-US" sz="1600" dirty="0"/>
              <a:t>(</a:t>
            </a:r>
            <a:r>
              <a:rPr lang="en-US" sz="1600" i="1" dirty="0"/>
              <a:t>Greater Rochester Enterprise</a:t>
            </a:r>
          </a:p>
          <a:p>
            <a:r>
              <a:rPr lang="en-US" sz="1600" i="1" dirty="0"/>
              <a:t>https://rochesterbiz.com/advanced-manufacturing)</a:t>
            </a:r>
            <a:endParaRPr lang="en-US" sz="1600" dirty="0"/>
          </a:p>
          <a:p>
            <a:r>
              <a:rPr lang="en-US" dirty="0"/>
              <a:t>Industry is on the edge of technology &amp; innovation</a:t>
            </a:r>
          </a:p>
          <a:p>
            <a:r>
              <a:rPr lang="en-US" dirty="0"/>
              <a:t>Multiple fields of study: machining, precision optics, maintenance mechanic, electrical &amp; more! </a:t>
            </a:r>
          </a:p>
          <a:p>
            <a:r>
              <a:rPr lang="en-US" dirty="0"/>
              <a:t>Companies are invested in recruiting and retaining therefore paying for training! 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45C1C6-0691-EBB1-B46D-676B93F5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652"/>
            <a:ext cx="2977662" cy="91989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886B3FF-6682-BB30-679E-DCD51C64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14" y="5837893"/>
            <a:ext cx="2934904" cy="9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5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77E-4BF7-15A3-DD88-9A651DBA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Apprenticeship is higher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0876-762F-438C-9879-33430C226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2"/>
            <a:ext cx="5181600" cy="3997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College/career </a:t>
            </a:r>
          </a:p>
          <a:p>
            <a:pPr lvl="1"/>
            <a:r>
              <a:rPr lang="en-US" sz="2400" dirty="0"/>
              <a:t>$90,000 of debt per student</a:t>
            </a:r>
          </a:p>
          <a:p>
            <a:pPr lvl="1"/>
            <a:r>
              <a:rPr lang="en-US" sz="2400" dirty="0"/>
              <a:t>33% to 50% of those with debt do not have a college degree</a:t>
            </a:r>
          </a:p>
          <a:p>
            <a:pPr lvl="1"/>
            <a:r>
              <a:rPr lang="en-US" sz="2400" dirty="0"/>
              <a:t>The national average for tuition is $22,500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2EE9A-0361-B326-E519-0152944448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Manufacturing Apprenticeships</a:t>
            </a:r>
          </a:p>
          <a:p>
            <a:pPr lvl="1"/>
            <a:r>
              <a:rPr lang="en-US" sz="2400" dirty="0"/>
              <a:t>Get paid while going to school</a:t>
            </a:r>
          </a:p>
          <a:p>
            <a:pPr lvl="1"/>
            <a:r>
              <a:rPr lang="en-US" sz="2400" dirty="0"/>
              <a:t>Walk away with no debt from your education courses</a:t>
            </a:r>
          </a:p>
          <a:p>
            <a:pPr lvl="1"/>
            <a:r>
              <a:rPr lang="en-US" sz="2400" dirty="0"/>
              <a:t>Become a journey worker in 4 years </a:t>
            </a:r>
          </a:p>
          <a:p>
            <a:pPr lvl="1"/>
            <a:r>
              <a:rPr lang="en-US" sz="2400" dirty="0"/>
              <a:t>Wages are $18-$24 entry level</a:t>
            </a:r>
          </a:p>
          <a:p>
            <a:pPr lvl="1"/>
            <a:r>
              <a:rPr lang="en-US" sz="2400" dirty="0"/>
              <a:t>Journey worker wages are $25-$35/hour.</a:t>
            </a:r>
          </a:p>
          <a:p>
            <a:pPr lvl="1"/>
            <a:r>
              <a:rPr lang="en-US" sz="2400" dirty="0"/>
              <a:t>Four-year earnings are $174,720 to $224,460 overall plus benefits and retirement!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18DC5FA-F954-DF0A-6AE4-ECDB724EF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54" y="6087586"/>
            <a:ext cx="2273891" cy="754174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4E3368-4A83-2052-BC12-E04C3C1F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67"/>
            <a:ext cx="2977662" cy="919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A0AEA6-F0BB-5415-0704-91FA5EBC2478}"/>
              </a:ext>
            </a:extLst>
          </p:cNvPr>
          <p:cNvSpPr txBox="1"/>
          <p:nvPr/>
        </p:nvSpPr>
        <p:spPr>
          <a:xfrm>
            <a:off x="299804" y="5531370"/>
            <a:ext cx="451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Source-</a:t>
            </a:r>
            <a:r>
              <a:rPr lang="en-US" sz="1800" i="1" dirty="0"/>
              <a:t> National Center for Education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9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EB54-BDFF-50A9-8223-C6E15455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Schooling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47EE1-1900-5F6D-6212-A02A252D1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partner with MCC, GCC, &amp; FLCC to give students opportunities to complete their related instruction</a:t>
            </a:r>
          </a:p>
          <a:p>
            <a:r>
              <a:rPr lang="en-US" dirty="0"/>
              <a:t>Up to $8,000 dollars for each apprentice towards their education</a:t>
            </a:r>
          </a:p>
          <a:p>
            <a:r>
              <a:rPr lang="en-US" dirty="0"/>
              <a:t>Our goal is for Journey Workers to complete with no debt</a:t>
            </a:r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43A96EB-76BE-C54A-8DDC-2A0A61E02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09" y="6033978"/>
            <a:ext cx="2138981" cy="70942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58E682-3E92-A25E-0367-F3B6DAE38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107"/>
            <a:ext cx="2977662" cy="9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5C32-B2BD-37CB-B966-D0363ED3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FLYAP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10E65-24CF-ACCC-4D02-97A3A7C4E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created in 2019 between RTMA &amp; MCC—Working to create a pipeline of youth to companies. The goal was to help create a workforce for those who are retiring. </a:t>
            </a:r>
          </a:p>
          <a:p>
            <a:r>
              <a:rPr lang="en-US" dirty="0"/>
              <a:t>We work with Juniors &amp; Seniors to give them a Shadow experience, or a Paid Co-op within a company. </a:t>
            </a:r>
          </a:p>
          <a:p>
            <a:pPr lvl="1"/>
            <a:r>
              <a:rPr lang="en-US" dirty="0"/>
              <a:t>They participate in a matching day where they interview with at least 4 companies. </a:t>
            </a:r>
          </a:p>
          <a:p>
            <a:pPr lvl="1"/>
            <a:r>
              <a:rPr lang="en-US" dirty="0"/>
              <a:t>Students and companies match each other to determine best fit. </a:t>
            </a:r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F6BDB28-1001-96A6-CEF0-4FF37E0D0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19" y="6214374"/>
            <a:ext cx="1940581" cy="643626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E24D8E-217C-3F9E-EE35-043BE9F8D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107"/>
            <a:ext cx="2977662" cy="9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FBB6-7461-174F-11E0-FC90798C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FLYAP Success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724B-300C-3428-0DDF-B40F64F7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our creation in 2019, we have helped over 800 students to get into manufacturing companies</a:t>
            </a:r>
          </a:p>
          <a:p>
            <a:r>
              <a:rPr lang="en-US" dirty="0"/>
              <a:t>We have worked with over 100 companies to get students in for a shadow experience or paid Co-Op</a:t>
            </a:r>
          </a:p>
          <a:p>
            <a:r>
              <a:rPr lang="en-US" dirty="0"/>
              <a:t>Of those numbers more than a third of the graduates working in manufacturing. </a:t>
            </a:r>
          </a:p>
          <a:p>
            <a:r>
              <a:rPr lang="en-US" dirty="0"/>
              <a:t>Several are registered apprentices</a:t>
            </a:r>
          </a:p>
          <a:p>
            <a:r>
              <a:rPr lang="en-US" dirty="0"/>
              <a:t>Participants can earn dual enrollment credits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E0F05CA-39D3-63AF-AE17-F7B8E7B04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75" y="6324599"/>
            <a:ext cx="1614325" cy="535418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A541AC-D71E-B240-A0B4-3212CBBB7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107"/>
            <a:ext cx="2977662" cy="9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4176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_2SEEDS">
      <a:dk1>
        <a:srgbClr val="000000"/>
      </a:dk1>
      <a:lt1>
        <a:srgbClr val="FFFFFF"/>
      </a:lt1>
      <a:dk2>
        <a:srgbClr val="32271C"/>
      </a:dk2>
      <a:lt2>
        <a:srgbClr val="F0F2F3"/>
      </a:lt2>
      <a:accent1>
        <a:srgbClr val="D55B17"/>
      </a:accent1>
      <a:accent2>
        <a:srgbClr val="E72935"/>
      </a:accent2>
      <a:accent3>
        <a:srgbClr val="C39F23"/>
      </a:accent3>
      <a:accent4>
        <a:srgbClr val="13B3AD"/>
      </a:accent4>
      <a:accent5>
        <a:srgbClr val="299FE7"/>
      </a:accent5>
      <a:accent6>
        <a:srgbClr val="2247D7"/>
      </a:accent6>
      <a:hlink>
        <a:srgbClr val="3F91B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A647F6201DF4593E426875F2BC39C" ma:contentTypeVersion="11" ma:contentTypeDescription="Create a new document." ma:contentTypeScope="" ma:versionID="d8d4a8a1bc6af930f41cc090382a46fc">
  <xsd:schema xmlns:xsd="http://www.w3.org/2001/XMLSchema" xmlns:xs="http://www.w3.org/2001/XMLSchema" xmlns:p="http://schemas.microsoft.com/office/2006/metadata/properties" xmlns:ns2="fd413cdb-245e-4611-ac33-ca2f14b7b35b" targetNamespace="http://schemas.microsoft.com/office/2006/metadata/properties" ma:root="true" ma:fieldsID="564acd5174293fa56bad17bc8e628795" ns2:_="">
    <xsd:import namespace="fd413cdb-245e-4611-ac33-ca2f14b7b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13cdb-245e-4611-ac33-ca2f14b7b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2750f21-d8a4-4149-bf15-a2c2375d57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413cdb-245e-4611-ac33-ca2f14b7b3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C7A716-2E0F-4D03-8AB4-56756677E098}"/>
</file>

<file path=customXml/itemProps2.xml><?xml version="1.0" encoding="utf-8"?>
<ds:datastoreItem xmlns:ds="http://schemas.openxmlformats.org/officeDocument/2006/customXml" ds:itemID="{CC28F6F3-418A-481C-81FD-FA559CD9E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0B8A5-17AF-4192-AED1-8E1B0856F575}">
  <ds:schemaRefs>
    <ds:schemaRef ds:uri="http://schemas.microsoft.com/office/2006/metadata/properties"/>
    <ds:schemaRef ds:uri="http://schemas.microsoft.com/office/infopath/2007/PartnerControls"/>
    <ds:schemaRef ds:uri="898bf4a8-92ac-4f2a-8b84-3821c8b69333"/>
    <ds:schemaRef ds:uri="9b663cbc-f570-4ec2-933b-3bc3bdf0d1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660</Words>
  <Application>Microsoft Office PowerPoint</Application>
  <PresentationFormat>Widescreen</PresentationFormat>
  <Paragraphs>79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Univers Condensed Light</vt:lpstr>
      <vt:lpstr>Walbaum Display Light</vt:lpstr>
      <vt:lpstr>AngleLinesVTI</vt:lpstr>
      <vt:lpstr>Manufacturing After high school</vt:lpstr>
      <vt:lpstr>PowerPoint Presentation</vt:lpstr>
      <vt:lpstr>RTMA; Who are we? </vt:lpstr>
      <vt:lpstr>Advanced Manufacturing  What is it? </vt:lpstr>
      <vt:lpstr>Careers in Manufacturing</vt:lpstr>
      <vt:lpstr>Apprenticeship is higher education</vt:lpstr>
      <vt:lpstr>Schooling </vt:lpstr>
      <vt:lpstr>FLYAP </vt:lpstr>
      <vt:lpstr>FLYAP Success to date</vt:lpstr>
      <vt:lpstr>We have several events throughout the year! </vt:lpstr>
      <vt:lpstr>Contact 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Keri Martin</dc:creator>
  <cp:lastModifiedBy>Devries, Monique</cp:lastModifiedBy>
  <cp:revision>6</cp:revision>
  <cp:lastPrinted>2025-01-14T21:12:05Z</cp:lastPrinted>
  <dcterms:created xsi:type="dcterms:W3CDTF">2025-01-13T19:40:49Z</dcterms:created>
  <dcterms:modified xsi:type="dcterms:W3CDTF">2025-01-16T17:05:54Z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0x0101000E5A647F6201DF4593E426875F2BC39C</vt:lpwstr>
  </property>
  <property fmtid="{D5CDD505-2E9C-101B-9397-08002B2CF9AE}" pid="3" name="MediaServiceImageTags">
    <vt:lpwstr/>
  </property>
</Properties>
</file>